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fntdata" ContentType="application/x-fontdata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slideLayouts/slideLayout7.xml" ContentType="application/vnd.openxmlformats-officedocument.presentationml.slideLayout+xml"/>
  <Override PartName="/ppt/notesSlides/notesSlide3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29"/>
  </p:notesMasterIdLst>
  <p:sldIdLst>
    <p:sldId id="332" r:id="rId2"/>
    <p:sldId id="349" r:id="rId3"/>
    <p:sldId id="356" r:id="rId4"/>
    <p:sldId id="357" r:id="rId5"/>
    <p:sldId id="358" r:id="rId6"/>
    <p:sldId id="359" r:id="rId7"/>
    <p:sldId id="360" r:id="rId8"/>
    <p:sldId id="361" r:id="rId9"/>
    <p:sldId id="362" r:id="rId10"/>
    <p:sldId id="363" r:id="rId11"/>
    <p:sldId id="364" r:id="rId12"/>
    <p:sldId id="293" r:id="rId13"/>
    <p:sldId id="259" r:id="rId14"/>
    <p:sldId id="260" r:id="rId15"/>
    <p:sldId id="369" r:id="rId16"/>
    <p:sldId id="365" r:id="rId17"/>
    <p:sldId id="367" r:id="rId18"/>
    <p:sldId id="370" r:id="rId19"/>
    <p:sldId id="372" r:id="rId20"/>
    <p:sldId id="373" r:id="rId21"/>
    <p:sldId id="374" r:id="rId22"/>
    <p:sldId id="375" r:id="rId23"/>
    <p:sldId id="376" r:id="rId24"/>
    <p:sldId id="377" r:id="rId25"/>
    <p:sldId id="378" r:id="rId26"/>
    <p:sldId id="380" r:id="rId27"/>
    <p:sldId id="379" r:id="rId28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9D8B"/>
    <a:srgbClr val="FFF2E6"/>
    <a:srgbClr val="FFED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40CECF-2EC5-44C4-A8A7-45B56658353C}">
  <a:tblStyle styleId="{3640CECF-2EC5-44C4-A8A7-45B56658353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69432"/>
  </p:normalViewPr>
  <p:slideViewPr>
    <p:cSldViewPr snapToGrid="0">
      <p:cViewPr varScale="1">
        <p:scale>
          <a:sx n="109" d="100"/>
          <a:sy n="109" d="100"/>
        </p:scale>
        <p:origin x="662" y="10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ustomXml" Target="../customXml/item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40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6334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preserve="1" userDrawn="1">
  <p:cSld name="Blank Slid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7211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preserve="1" userDrawn="1">
  <p:cSld name="1_Daily Review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Google Shape;18;p3">
            <a:extLst>
              <a:ext uri="{FF2B5EF4-FFF2-40B4-BE49-F238E27FC236}">
                <a16:creationId xmlns:a16="http://schemas.microsoft.com/office/drawing/2014/main" id="{2D99AB61-213D-A04E-971A-64F80C5218B6}"/>
              </a:ext>
            </a:extLst>
          </p:cNvPr>
          <p:cNvSpPr txBox="1"/>
          <p:nvPr userDrawn="1"/>
        </p:nvSpPr>
        <p:spPr>
          <a:xfrm rot="-5400000">
            <a:off x="-811550" y="2427000"/>
            <a:ext cx="20592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 b="0" i="0" u="none" strike="noStrike" cap="none" dirty="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40776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 preserve="1">
  <p:cSld name="1_Relevanc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3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 NOW</a:t>
            </a:r>
            <a:endParaRPr sz="1600" b="0" i="0" u="none" strike="noStrike" cap="none" dirty="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363666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4908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" name="Google Shape;28;p5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INTENTION</a:t>
            </a:r>
            <a:endParaRPr sz="1600" b="0" i="0" u="none" strike="noStrike" cap="none" dirty="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9;p5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19D8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" name="Google Shape;31;p5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ate Prior Knowledge">
  <p:cSld name="BLANK_1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" name="Google Shape;35;p6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 b="0" i="0" u="none" strike="noStrike" cap="none" dirty="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" name="Google Shape;36;p6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19D8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6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" name="Google Shape;41;p7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 b="0" i="0" u="none" strike="noStrike" cap="none" dirty="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" name="Google Shape;42;p7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19D8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Development/Guided Practice">
  <p:cSld name="BLANK_1_1_1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" name="Google Shape;47;p8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</a:t>
            </a:r>
            <a:endParaRPr sz="1600" b="0" i="0" u="none" strike="noStrike" cap="none" dirty="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" name="Google Shape;48;p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19D8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>
  <p:cSld name="BLANK_1_1_1_1_1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10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PRACTICE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Google Shape;60;p1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19D8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2"/>
          </p:nvPr>
        </p:nvSpPr>
        <p:spPr>
          <a:xfrm>
            <a:off x="552550" y="689050"/>
            <a:ext cx="6173700" cy="42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 preserve="1">
  <p:cSld name="1_Independent Practic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10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LESSON CLOSURE</a:t>
            </a:r>
            <a:endParaRPr sz="1600" b="0" i="0" u="none" strike="noStrike" cap="none" dirty="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Google Shape;60;p1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19D8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2"/>
          </p:nvPr>
        </p:nvSpPr>
        <p:spPr>
          <a:xfrm>
            <a:off x="552550" y="689050"/>
            <a:ext cx="6173700" cy="42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038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95;p14">
            <a:extLst>
              <a:ext uri="{FF2B5EF4-FFF2-40B4-BE49-F238E27FC236}">
                <a16:creationId xmlns:a16="http://schemas.microsoft.com/office/drawing/2014/main" id="{586E2318-5473-F044-8CF6-3131AC0DA1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1314231"/>
              </p:ext>
            </p:extLst>
          </p:nvPr>
        </p:nvGraphicFramePr>
        <p:xfrm>
          <a:off x="6827802" y="333957"/>
          <a:ext cx="2134475" cy="1270786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68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 dirty="0"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/>
                          <a:cs typeface="Century Gothic"/>
                          <a:sym typeface="Century Gothic"/>
                        </a:rPr>
                        <a:t>TEACHER CUE</a:t>
                      </a:r>
                      <a:endParaRPr sz="1100" b="1" u="none" strike="noStrike" cap="none" dirty="0">
                        <a:solidFill>
                          <a:srgbClr val="FFFFFF"/>
                        </a:solidFill>
                        <a:latin typeface="Century Gothic" panose="020B0502020202020204" pitchFamily="34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02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AU" sz="1400" u="none" strike="noStrike" cap="none" dirty="0">
                          <a:latin typeface="Century Gothic" panose="020B0502020202020204" pitchFamily="34" charset="0"/>
                          <a:ea typeface="Century Gothic"/>
                          <a:cs typeface="Century Gothic"/>
                          <a:sym typeface="Century Gothic"/>
                        </a:rPr>
                        <a:t>CFU</a:t>
                      </a:r>
                      <a:endParaRPr sz="1400" u="none" strike="noStrike" cap="none" dirty="0">
                        <a:latin typeface="Century Gothic" panose="020B0502020202020204" pitchFamily="34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Google Shape;78;p12">
            <a:extLst>
              <a:ext uri="{FF2B5EF4-FFF2-40B4-BE49-F238E27FC236}">
                <a16:creationId xmlns:a16="http://schemas.microsoft.com/office/drawing/2014/main" id="{0AC21EE6-6A42-3B4E-96FD-6335373F40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309706"/>
              </p:ext>
            </p:extLst>
          </p:nvPr>
        </p:nvGraphicFramePr>
        <p:xfrm>
          <a:off x="6827802" y="1706603"/>
          <a:ext cx="2134475" cy="96006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 u="none" strike="noStrike" cap="none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entury Gothic" panose="020B0502020202020204" pitchFamily="34" charset="0"/>
                        </a:rPr>
                        <a:t>Scaffolding for students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Google Shape;95;p14">
            <a:extLst>
              <a:ext uri="{FF2B5EF4-FFF2-40B4-BE49-F238E27FC236}">
                <a16:creationId xmlns:a16="http://schemas.microsoft.com/office/drawing/2014/main" id="{E7E44A34-2CE7-3E4A-A36C-BB694BEEFE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564664"/>
              </p:ext>
            </p:extLst>
          </p:nvPr>
        </p:nvGraphicFramePr>
        <p:xfrm>
          <a:off x="6827802" y="2843000"/>
          <a:ext cx="2134475" cy="1121385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 b="1" u="none" strike="noStrike" cap="none" dirty="0"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200" b="1" u="none" strike="noStrike" cap="none" dirty="0">
                        <a:solidFill>
                          <a:srgbClr val="FFFFFF"/>
                        </a:solidFill>
                        <a:latin typeface="Century Gothic" panose="020B0502020202020204" pitchFamily="34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56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A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cs typeface="Arial"/>
                          <a:sym typeface="Arial"/>
                        </a:rPr>
                        <a:t>Allow students to make the connection</a:t>
                      </a:r>
                      <a:endParaRPr sz="1100" u="none" strike="noStrike" cap="none" dirty="0">
                        <a:latin typeface="Century Gothic" panose="020B0502020202020204" pitchFamily="34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4341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FC8DA5-CD18-4FC8-BF58-2C5E72BBD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AU" dirty="0"/>
              <a:t>Which stage of mitosis is this?</a:t>
            </a:r>
            <a:endParaRPr lang="en-US" dirty="0"/>
          </a:p>
        </p:txBody>
      </p:sp>
      <p:pic>
        <p:nvPicPr>
          <p:cNvPr id="5" name="Picture 2" descr="BioRender | Life Science Icons">
            <a:extLst>
              <a:ext uri="{FF2B5EF4-FFF2-40B4-BE49-F238E27FC236}">
                <a16:creationId xmlns:a16="http://schemas.microsoft.com/office/drawing/2014/main" id="{DB96E398-43A5-4D40-8EDB-605BC4A5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880" y="1166858"/>
            <a:ext cx="2846672" cy="320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173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FC8DA5-CD18-4FC8-BF58-2C5E72BBD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AU" dirty="0"/>
              <a:t>Which stage of mitosis is this?</a:t>
            </a:r>
            <a:endParaRPr lang="en-US" dirty="0"/>
          </a:p>
        </p:txBody>
      </p:sp>
      <p:pic>
        <p:nvPicPr>
          <p:cNvPr id="4" name="Picture 2" descr="Telophase">
            <a:extLst>
              <a:ext uri="{FF2B5EF4-FFF2-40B4-BE49-F238E27FC236}">
                <a16:creationId xmlns:a16="http://schemas.microsoft.com/office/drawing/2014/main" id="{D162E42C-BF8D-4216-A4F9-C467284A8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337" y="1709050"/>
            <a:ext cx="450532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81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AU" baseline="30000" dirty="0"/>
              <a:t>I can put the biological levels of organisation in order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AU" baseline="300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AU" baseline="30000" dirty="0"/>
              <a:t>I can list different organs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AU" baseline="300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AU" baseline="30000" dirty="0"/>
              <a:t>I can list different organ systems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AU" baseline="300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AU" baseline="30000" dirty="0"/>
              <a:t>I can list different tissue types</a:t>
            </a:r>
          </a:p>
        </p:txBody>
      </p:sp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532074" y="477525"/>
            <a:ext cx="5198099" cy="18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AU" sz="2400" dirty="0"/>
              <a:t>W</a:t>
            </a:r>
            <a:r>
              <a:rPr lang="en-US" sz="2400" dirty="0"/>
              <a:t>e will be able to describe the relationship between organelles, cells, tissues, organs and systems</a:t>
            </a:r>
          </a:p>
        </p:txBody>
      </p:sp>
      <p:graphicFrame>
        <p:nvGraphicFramePr>
          <p:cNvPr id="79" name="Google Shape;79;p12"/>
          <p:cNvGraphicFramePr/>
          <p:nvPr/>
        </p:nvGraphicFramePr>
        <p:xfrm>
          <a:off x="7603350" y="2294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 u="none" strike="noStrike" cap="none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0" name="Google Shape;80;p12"/>
          <p:cNvGraphicFramePr/>
          <p:nvPr/>
        </p:nvGraphicFramePr>
        <p:xfrm>
          <a:off x="7603350" y="7389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 u="none" strike="noStrike" cap="none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5306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E9EED21-1757-A245-9067-53A56D6417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sz="1600" dirty="0"/>
              <a:t>W</a:t>
            </a:r>
            <a:r>
              <a:rPr lang="en-US" sz="1600" dirty="0"/>
              <a:t>e will be able to describe the relationship between organelles, cells, tissues, organs and systems</a:t>
            </a:r>
          </a:p>
        </p:txBody>
      </p:sp>
      <p:sp>
        <p:nvSpPr>
          <p:cNvPr id="4" name="Google Shape;93;p14">
            <a:extLst>
              <a:ext uri="{FF2B5EF4-FFF2-40B4-BE49-F238E27FC236}">
                <a16:creationId xmlns:a16="http://schemas.microsoft.com/office/drawing/2014/main" id="{E6786C1F-98C1-ED4A-890F-1BFFCD7598F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buSzPts val="1800"/>
              <a:buNone/>
            </a:pPr>
            <a:r>
              <a:rPr lang="en-AU" sz="3200" b="1" dirty="0"/>
              <a:t>Which is the smallest part of life?</a:t>
            </a:r>
          </a:p>
          <a:p>
            <a:pPr marL="0" lvl="0" indent="0" algn="l" rtl="0">
              <a:lnSpc>
                <a:spcPct val="115000"/>
              </a:lnSpc>
              <a:buSzPts val="1800"/>
              <a:buNone/>
            </a:pPr>
            <a:endParaRPr lang="en-AU" sz="2200" b="1" dirty="0"/>
          </a:p>
          <a:p>
            <a:pPr marL="0" lvl="0" indent="0" algn="l" rtl="0">
              <a:lnSpc>
                <a:spcPct val="115000"/>
              </a:lnSpc>
              <a:buSzPts val="1800"/>
              <a:buNone/>
            </a:pPr>
            <a:r>
              <a:rPr lang="en-AU" sz="2200" dirty="0"/>
              <a:t>Animal cell</a:t>
            </a:r>
          </a:p>
          <a:p>
            <a:pPr marL="0" lvl="0" indent="0" algn="l" rtl="0">
              <a:lnSpc>
                <a:spcPct val="115000"/>
              </a:lnSpc>
              <a:buSzPts val="1800"/>
              <a:buNone/>
            </a:pPr>
            <a:r>
              <a:rPr lang="en-AU" sz="2200" dirty="0"/>
              <a:t>Lung</a:t>
            </a:r>
          </a:p>
          <a:p>
            <a:pPr marL="0" lvl="0" indent="0" algn="l" rtl="0">
              <a:lnSpc>
                <a:spcPct val="115000"/>
              </a:lnSpc>
              <a:buSzPts val="1800"/>
              <a:buNone/>
            </a:pPr>
            <a:r>
              <a:rPr lang="en-AU" sz="2200" dirty="0"/>
              <a:t>Muscle tissue</a:t>
            </a:r>
          </a:p>
          <a:p>
            <a:pPr marL="0" lvl="0" indent="0" algn="l" rtl="0">
              <a:lnSpc>
                <a:spcPct val="115000"/>
              </a:lnSpc>
              <a:buSzPts val="1800"/>
              <a:buNone/>
            </a:pPr>
            <a:r>
              <a:rPr lang="en-AU" sz="2200" dirty="0"/>
              <a:t>Circulatory system</a:t>
            </a:r>
            <a:endParaRPr lang="en-AU" sz="3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AU" sz="1600" dirty="0"/>
              <a:t>W</a:t>
            </a:r>
            <a:r>
              <a:rPr lang="en-US" sz="1600" dirty="0"/>
              <a:t>e will be able to describe the relationship between organelles, cells, tissues, organs and systems</a:t>
            </a:r>
          </a:p>
        </p:txBody>
      </p:sp>
      <p:sp>
        <p:nvSpPr>
          <p:cNvPr id="4" name="Google Shape;93;p14">
            <a:extLst>
              <a:ext uri="{FF2B5EF4-FFF2-40B4-BE49-F238E27FC236}">
                <a16:creationId xmlns:a16="http://schemas.microsoft.com/office/drawing/2014/main" id="{D12FC4CD-456D-9049-AFD4-F45BBEFC165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buSzPts val="1800"/>
              <a:buNone/>
            </a:pPr>
            <a:r>
              <a:rPr lang="en-AU" sz="2200" b="1" dirty="0"/>
              <a:t>Biological organisation</a:t>
            </a:r>
          </a:p>
          <a:p>
            <a:pPr marL="0" lvl="0" indent="0" algn="l" rtl="0">
              <a:lnSpc>
                <a:spcPct val="115000"/>
              </a:lnSpc>
              <a:buSzPts val="1800"/>
              <a:buNone/>
            </a:pPr>
            <a:endParaRPr lang="en-AU" sz="2200" dirty="0"/>
          </a:p>
          <a:p>
            <a:pPr marL="0" lvl="0" indent="0" algn="l" rtl="0">
              <a:lnSpc>
                <a:spcPct val="115000"/>
              </a:lnSpc>
              <a:buSzPts val="1800"/>
              <a:buNone/>
            </a:pPr>
            <a:r>
              <a:rPr lang="en-AU" sz="2200" dirty="0"/>
              <a:t>This is the way in which we describe the smallest unit of life in humans to the largest system in humans.</a:t>
            </a:r>
            <a:endParaRPr sz="2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3EDB24E-C2A9-4199-89FF-2AEAF57293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sz="1800" dirty="0"/>
              <a:t>W</a:t>
            </a:r>
            <a:r>
              <a:rPr lang="en-US" sz="1800" dirty="0"/>
              <a:t>e will be able to describe the relationship between organelles, cells, tissues, organs and systems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C11B9-16C2-41B5-B99F-3C61D0F2882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AU" dirty="0"/>
              <a:t>Please draw this diagram in your book</a:t>
            </a:r>
            <a:endParaRPr lang="en-US" dirty="0"/>
          </a:p>
        </p:txBody>
      </p:sp>
      <p:pic>
        <p:nvPicPr>
          <p:cNvPr id="2050" name="Picture 2" descr="ToxTutor - Organ Systems and Organs">
            <a:extLst>
              <a:ext uri="{FF2B5EF4-FFF2-40B4-BE49-F238E27FC236}">
                <a16:creationId xmlns:a16="http://schemas.microsoft.com/office/drawing/2014/main" id="{E923387E-EC55-4C47-9949-8E3DF3C51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222" y="1162275"/>
            <a:ext cx="4410881" cy="384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606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0245780-A4A6-4D0B-843E-A7186F78BF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sz="1800" dirty="0"/>
              <a:t>W</a:t>
            </a:r>
            <a:r>
              <a:rPr lang="en-US" sz="1800" dirty="0"/>
              <a:t>e will be able to describe the relationship between organelles, cells, tissues, organs and systems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9B696-58BE-425E-A444-358108A14E0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2550" y="852700"/>
            <a:ext cx="5306644" cy="4065600"/>
          </a:xfrm>
        </p:spPr>
        <p:txBody>
          <a:bodyPr/>
          <a:lstStyle/>
          <a:p>
            <a:pPr marL="114300" indent="0">
              <a:buNone/>
            </a:pPr>
            <a:r>
              <a:rPr lang="en-AU" sz="2400" dirty="0"/>
              <a:t>The smallest part of the body is the </a:t>
            </a:r>
            <a:r>
              <a:rPr lang="en-AU" sz="2400" b="1" dirty="0"/>
              <a:t>cell. </a:t>
            </a:r>
            <a:r>
              <a:rPr lang="en-AU" sz="2400" dirty="0"/>
              <a:t>This is what carries out the processes that allow the body to survive.</a:t>
            </a:r>
          </a:p>
          <a:p>
            <a:pPr marL="114300" indent="0">
              <a:buNone/>
            </a:pPr>
            <a:endParaRPr lang="en-AU" sz="2400" dirty="0"/>
          </a:p>
          <a:p>
            <a:pPr marL="114300" indent="0">
              <a:buNone/>
            </a:pPr>
            <a:r>
              <a:rPr lang="en-AU" sz="2400" dirty="0"/>
              <a:t>An example is the blood cells.</a:t>
            </a:r>
            <a:endParaRPr lang="en-US" sz="2400" dirty="0"/>
          </a:p>
        </p:txBody>
      </p:sp>
      <p:pic>
        <p:nvPicPr>
          <p:cNvPr id="1026" name="Picture 2" descr="ToxTutor - Organ Systems and Organs">
            <a:extLst>
              <a:ext uri="{FF2B5EF4-FFF2-40B4-BE49-F238E27FC236}">
                <a16:creationId xmlns:a16="http://schemas.microsoft.com/office/drawing/2014/main" id="{9878CDEF-DC90-4E76-9909-D4703A3BF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796" y="1372698"/>
            <a:ext cx="3871492" cy="337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213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5AC0FF2-A996-4D60-8811-CD89BA0D39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sz="1800" dirty="0"/>
              <a:t>W</a:t>
            </a:r>
            <a:r>
              <a:rPr lang="en-US" sz="1800" dirty="0"/>
              <a:t>e will be able to describe the relationship between organelles, cells, tissues, organs and systems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DFD7D-04E6-49FE-80E6-BFE48ACB0BC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AU" dirty="0"/>
              <a:t>Name the cell</a:t>
            </a:r>
          </a:p>
          <a:p>
            <a:pPr marL="114300" indent="0">
              <a:buNone/>
            </a:pPr>
            <a:endParaRPr lang="en-AU" dirty="0"/>
          </a:p>
          <a:p>
            <a:pPr marL="114300" indent="0">
              <a:buNone/>
            </a:pPr>
            <a:endParaRPr lang="en-AU" dirty="0"/>
          </a:p>
          <a:p>
            <a:pPr marL="114300" indent="0">
              <a:buNone/>
            </a:pPr>
            <a:endParaRPr lang="en-AU" dirty="0"/>
          </a:p>
          <a:p>
            <a:pPr marL="114300" indent="0">
              <a:buNone/>
            </a:pPr>
            <a:endParaRPr lang="en-AU" dirty="0"/>
          </a:p>
          <a:p>
            <a:pPr marL="114300" indent="0">
              <a:buNone/>
            </a:pPr>
            <a:endParaRPr lang="en-AU" dirty="0"/>
          </a:p>
          <a:p>
            <a:pPr marL="114300" indent="0">
              <a:buNone/>
            </a:pPr>
            <a:endParaRPr lang="en-AU" dirty="0"/>
          </a:p>
          <a:p>
            <a:pPr marL="114300" indent="0">
              <a:buNone/>
            </a:pPr>
            <a:endParaRPr lang="en-AU" dirty="0"/>
          </a:p>
          <a:p>
            <a:pPr marL="114300" indent="0">
              <a:buNone/>
            </a:pPr>
            <a:r>
              <a:rPr lang="en-AU" dirty="0"/>
              <a:t>Cells can do certain tasks. We call the cells above </a:t>
            </a:r>
            <a:r>
              <a:rPr lang="en-AU" b="1" dirty="0"/>
              <a:t>specialised cells.</a:t>
            </a:r>
            <a:endParaRPr lang="en-AU" dirty="0"/>
          </a:p>
          <a:p>
            <a:pPr marL="114300" indent="0">
              <a:buNone/>
            </a:pPr>
            <a:endParaRPr lang="en-AU" dirty="0"/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FECA41-61E4-409F-8629-64DECF21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05" y="1306611"/>
            <a:ext cx="1484740" cy="15983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9CC0D1-B99B-4176-BDFC-1240EE6F3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585" y="1306611"/>
            <a:ext cx="1567630" cy="15983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22A5DE-CFA3-41AF-A589-624162737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06611"/>
            <a:ext cx="1846408" cy="15926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C8A3D6-9C28-4AD7-90AB-2CBFCCBC7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193" y="1306611"/>
            <a:ext cx="1720688" cy="159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189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BF66FCE-A757-4044-A70C-4BAFF5A8D9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sz="1800" dirty="0"/>
              <a:t>W</a:t>
            </a:r>
            <a:r>
              <a:rPr lang="en-US" sz="1800" dirty="0"/>
              <a:t>e will be able to describe the relationship between organelles, cells, tissues, organs and systems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236A0-376F-42A1-A37E-CE3E6958FAC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2551" y="852700"/>
            <a:ext cx="3815468" cy="4065600"/>
          </a:xfrm>
        </p:spPr>
        <p:txBody>
          <a:bodyPr/>
          <a:lstStyle/>
          <a:p>
            <a:pPr marL="114300" indent="0">
              <a:buNone/>
            </a:pPr>
            <a:r>
              <a:rPr lang="en-AU" sz="2400" dirty="0"/>
              <a:t>The next step of Biological organisation is </a:t>
            </a:r>
            <a:r>
              <a:rPr lang="en-AU" sz="2400" b="1" dirty="0"/>
              <a:t>tissues. </a:t>
            </a:r>
          </a:p>
          <a:p>
            <a:pPr marL="114300" indent="0">
              <a:buNone/>
            </a:pPr>
            <a:endParaRPr lang="en-AU" sz="2400" b="1" dirty="0"/>
          </a:p>
          <a:p>
            <a:pPr marL="114300" indent="0">
              <a:buNone/>
            </a:pPr>
            <a:r>
              <a:rPr lang="en-AU" sz="2400" dirty="0"/>
              <a:t>These are cells that are grouped together that perform a similar function.</a:t>
            </a:r>
            <a:endParaRPr lang="en-US" sz="2400" dirty="0"/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4" name="Picture 2" descr="ToxTutor - Organ Systems and Organs">
            <a:extLst>
              <a:ext uri="{FF2B5EF4-FFF2-40B4-BE49-F238E27FC236}">
                <a16:creationId xmlns:a16="http://schemas.microsoft.com/office/drawing/2014/main" id="{0704ECB0-E791-4423-9469-F0A180AB0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770" y="1190918"/>
            <a:ext cx="4152620" cy="362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3181D57-EBB8-414E-80F5-0615A6C776EF}"/>
              </a:ext>
            </a:extLst>
          </p:cNvPr>
          <p:cNvCxnSpPr/>
          <p:nvPr/>
        </p:nvCxnSpPr>
        <p:spPr>
          <a:xfrm>
            <a:off x="4368018" y="3165231"/>
            <a:ext cx="162481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8353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8883338-53BE-4E6B-8E36-CEE0B34ABF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sz="1800" dirty="0"/>
              <a:t>W</a:t>
            </a:r>
            <a:r>
              <a:rPr lang="en-US" sz="1800" dirty="0"/>
              <a:t>e will be able to describe the relationship between organelles, cells, tissues, organs and systems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B26F9C-57B5-4757-8018-4F528986AC9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AU" sz="2400" dirty="0"/>
              <a:t>There are </a:t>
            </a:r>
            <a:r>
              <a:rPr lang="en-AU" sz="2400" b="1" dirty="0"/>
              <a:t>four </a:t>
            </a:r>
            <a:r>
              <a:rPr lang="en-AU" sz="2400" dirty="0"/>
              <a:t>different types of tissue.</a:t>
            </a:r>
          </a:p>
          <a:p>
            <a:pPr marL="114300" indent="0">
              <a:buNone/>
            </a:pPr>
            <a:endParaRPr lang="en-AU" sz="2400" dirty="0"/>
          </a:p>
          <a:p>
            <a:pPr marL="114300" indent="0">
              <a:buNone/>
            </a:pPr>
            <a:r>
              <a:rPr lang="en-AU" sz="2400" dirty="0"/>
              <a:t>Connective</a:t>
            </a:r>
          </a:p>
          <a:p>
            <a:pPr marL="114300" indent="0">
              <a:buNone/>
            </a:pPr>
            <a:r>
              <a:rPr lang="en-AU" sz="2400" dirty="0"/>
              <a:t>Epithelial</a:t>
            </a:r>
          </a:p>
          <a:p>
            <a:pPr marL="114300" indent="0">
              <a:buNone/>
            </a:pPr>
            <a:r>
              <a:rPr lang="en-AU" sz="2400" dirty="0"/>
              <a:t>Muscle</a:t>
            </a:r>
          </a:p>
          <a:p>
            <a:pPr marL="114300" indent="0">
              <a:buNone/>
            </a:pPr>
            <a:r>
              <a:rPr lang="en-AU" sz="2400" dirty="0"/>
              <a:t>Nervous</a:t>
            </a:r>
            <a:endParaRPr lang="en-US" sz="2400" dirty="0"/>
          </a:p>
        </p:txBody>
      </p:sp>
      <p:pic>
        <p:nvPicPr>
          <p:cNvPr id="4" name="Picture 2" descr="An illustration of the four tissue types found in the human body">
            <a:extLst>
              <a:ext uri="{FF2B5EF4-FFF2-40B4-BE49-F238E27FC236}">
                <a16:creationId xmlns:a16="http://schemas.microsoft.com/office/drawing/2014/main" id="{A7EE30E6-E7E8-4BE6-A580-5835C394F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407" y="1862655"/>
            <a:ext cx="3655867" cy="3005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175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C6F358-E9F0-4928-9C3C-D6441E9FCD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9450" y="566200"/>
            <a:ext cx="5979738" cy="4097100"/>
          </a:xfrm>
        </p:spPr>
        <p:txBody>
          <a:bodyPr/>
          <a:lstStyle/>
          <a:p>
            <a:pPr marL="114300" indent="0">
              <a:buNone/>
            </a:pPr>
            <a:r>
              <a:rPr lang="en-AU" dirty="0"/>
              <a:t>Sensitivity is the way in which organisms ____________to their environment</a:t>
            </a:r>
            <a:r>
              <a:rPr lang="en-AU" b="1" dirty="0"/>
              <a:t>.</a:t>
            </a:r>
          </a:p>
          <a:p>
            <a:pPr marL="114300" indent="0">
              <a:buNone/>
            </a:pPr>
            <a:endParaRPr lang="en-AU" b="1" dirty="0"/>
          </a:p>
          <a:p>
            <a:pPr marL="114300" indent="0">
              <a:buNone/>
            </a:pPr>
            <a:r>
              <a:rPr lang="en-AU" dirty="0"/>
              <a:t>Respiration is not only breathing. Instead, it is the conversion of _________ from carbohydrates that happens inside your </a:t>
            </a:r>
            <a:r>
              <a:rPr lang="en-AU" b="1" dirty="0"/>
              <a:t>________.</a:t>
            </a:r>
          </a:p>
          <a:p>
            <a:pPr marL="114300" indent="0">
              <a:buNone/>
            </a:pPr>
            <a:endParaRPr lang="en-AU" b="1" dirty="0"/>
          </a:p>
          <a:p>
            <a:pPr marL="114300" indent="0">
              <a:buNone/>
            </a:pPr>
            <a:r>
              <a:rPr lang="en-AU" dirty="0"/>
              <a:t>Excretion is the ___________of ______ products from the body</a:t>
            </a:r>
          </a:p>
          <a:p>
            <a:pPr marL="114300" indent="0">
              <a:buNone/>
            </a:pPr>
            <a:endParaRPr lang="en-AU" dirty="0"/>
          </a:p>
          <a:p>
            <a:pPr marL="114300" indent="0">
              <a:buNone/>
            </a:pPr>
            <a:r>
              <a:rPr lang="en-AU" dirty="0"/>
              <a:t>All living organisms are made up of ______.</a:t>
            </a:r>
          </a:p>
          <a:p>
            <a:pPr marL="114300" indent="0">
              <a:buNone/>
            </a:pPr>
            <a:endParaRPr lang="en-AU" dirty="0"/>
          </a:p>
          <a:p>
            <a:pPr marL="114300" indent="0">
              <a:buNone/>
            </a:pPr>
            <a:endParaRPr lang="en-AU" b="1" dirty="0"/>
          </a:p>
          <a:p>
            <a:pPr marL="114300" indent="0">
              <a:buNone/>
            </a:pPr>
            <a:endParaRPr lang="en-US" b="1" dirty="0"/>
          </a:p>
        </p:txBody>
      </p:sp>
      <p:graphicFrame>
        <p:nvGraphicFramePr>
          <p:cNvPr id="3" name="Google Shape;78;p12">
            <a:extLst>
              <a:ext uri="{FF2B5EF4-FFF2-40B4-BE49-F238E27FC236}">
                <a16:creationId xmlns:a16="http://schemas.microsoft.com/office/drawing/2014/main" id="{82583081-EF35-43E1-952D-73498BA1180D}"/>
              </a:ext>
            </a:extLst>
          </p:cNvPr>
          <p:cNvGraphicFramePr/>
          <p:nvPr/>
        </p:nvGraphicFramePr>
        <p:xfrm>
          <a:off x="6799666" y="201360"/>
          <a:ext cx="2134475" cy="202686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 u="none" strike="noStrike" cap="none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entury Gothic" panose="020B0502020202020204" pitchFamily="34" charset="0"/>
                        </a:rPr>
                        <a:t>Waste</a:t>
                      </a:r>
                    </a:p>
                    <a:p>
                      <a:r>
                        <a:rPr lang="en-US" sz="1400" dirty="0">
                          <a:latin typeface="Century Gothic" panose="020B0502020202020204" pitchFamily="34" charset="0"/>
                        </a:rPr>
                        <a:t>Cells</a:t>
                      </a:r>
                    </a:p>
                    <a:p>
                      <a:r>
                        <a:rPr lang="en-US" sz="1400" dirty="0">
                          <a:latin typeface="Century Gothic" panose="020B0502020202020204" pitchFamily="34" charset="0"/>
                        </a:rPr>
                        <a:t>Removal</a:t>
                      </a:r>
                    </a:p>
                    <a:p>
                      <a:r>
                        <a:rPr lang="en-US" sz="1400" dirty="0">
                          <a:latin typeface="Century Gothic" panose="020B0502020202020204" pitchFamily="34" charset="0"/>
                        </a:rPr>
                        <a:t>Respond</a:t>
                      </a:r>
                    </a:p>
                    <a:p>
                      <a:r>
                        <a:rPr lang="en-US" sz="1400" dirty="0">
                          <a:latin typeface="Century Gothic" panose="020B0502020202020204" pitchFamily="34" charset="0"/>
                        </a:rPr>
                        <a:t>Cells</a:t>
                      </a:r>
                    </a:p>
                    <a:p>
                      <a:r>
                        <a:rPr lang="en-US" sz="1400" dirty="0">
                          <a:latin typeface="Century Gothic" panose="020B0502020202020204" pitchFamily="34" charset="0"/>
                        </a:rPr>
                        <a:t>Energy</a:t>
                      </a:r>
                    </a:p>
                    <a:p>
                      <a:endParaRPr lang="en-US" sz="1400" dirty="0">
                        <a:latin typeface="Century Gothic" panose="020B05020202020202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8302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E48B7DA-2844-4704-9418-7C6CA389D7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sz="1800" dirty="0"/>
              <a:t>W</a:t>
            </a:r>
            <a:r>
              <a:rPr lang="en-US" sz="1800" dirty="0"/>
              <a:t>e will be able to describe the relationship between organelles, cells, tissues, organs and systems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3E57E-9421-435D-BDB9-D9A7B9CFE79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2549" y="852700"/>
            <a:ext cx="8014675" cy="4065600"/>
          </a:xfrm>
        </p:spPr>
        <p:txBody>
          <a:bodyPr/>
          <a:lstStyle/>
          <a:p>
            <a:pPr marL="114300" indent="0">
              <a:buNone/>
            </a:pPr>
            <a:r>
              <a:rPr lang="en-AU" sz="2200" b="1" dirty="0"/>
              <a:t>Connective tissue </a:t>
            </a:r>
            <a:r>
              <a:rPr lang="en-AU" sz="2200" dirty="0"/>
              <a:t>supports other tissues and binds them together (bone, blood and lymph tissues). </a:t>
            </a:r>
          </a:p>
          <a:p>
            <a:pPr marL="114300" indent="0">
              <a:buNone/>
            </a:pPr>
            <a:endParaRPr lang="en-AU" sz="2200" b="1" dirty="0"/>
          </a:p>
          <a:p>
            <a:pPr marL="114300" indent="0">
              <a:buNone/>
            </a:pPr>
            <a:r>
              <a:rPr lang="en-AU" sz="2200" b="1" dirty="0"/>
              <a:t>Epithelial </a:t>
            </a:r>
            <a:r>
              <a:rPr lang="en-AU" sz="2200" dirty="0"/>
              <a:t>tissue provides a covering (skin and lining of different passages).</a:t>
            </a:r>
          </a:p>
          <a:p>
            <a:pPr marL="114300" indent="0">
              <a:buNone/>
            </a:pPr>
            <a:endParaRPr lang="en-AU" sz="2200" b="1" dirty="0"/>
          </a:p>
          <a:p>
            <a:pPr marL="114300" indent="0">
              <a:buNone/>
            </a:pPr>
            <a:r>
              <a:rPr lang="en-AU" sz="2200" b="1" dirty="0"/>
              <a:t>Muscle </a:t>
            </a:r>
            <a:r>
              <a:rPr lang="en-AU" sz="2200" dirty="0"/>
              <a:t>tissue includes muscles that move the skeleton and smooth muscle like that surrounding the stomach.</a:t>
            </a:r>
          </a:p>
          <a:p>
            <a:pPr marL="114300" indent="0">
              <a:buNone/>
            </a:pPr>
            <a:endParaRPr lang="en-AU" sz="2200" b="1" dirty="0"/>
          </a:p>
          <a:p>
            <a:pPr marL="114300" indent="0">
              <a:buNone/>
            </a:pPr>
            <a:r>
              <a:rPr lang="en-AU" sz="2200" b="1" dirty="0"/>
              <a:t>Nerve </a:t>
            </a:r>
            <a:r>
              <a:rPr lang="en-AU" sz="2200" dirty="0"/>
              <a:t>tissue is used to send messages around the body.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459995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BF66FCE-A757-4044-A70C-4BAFF5A8D9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sz="1800" dirty="0"/>
              <a:t>W</a:t>
            </a:r>
            <a:r>
              <a:rPr lang="en-US" sz="1800" dirty="0"/>
              <a:t>e will be able to describe the relationship between organelles, cells, tissues, organs and systems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236A0-376F-42A1-A37E-CE3E6958FAC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2551" y="852700"/>
            <a:ext cx="3815468" cy="4065600"/>
          </a:xfrm>
        </p:spPr>
        <p:txBody>
          <a:bodyPr/>
          <a:lstStyle/>
          <a:p>
            <a:pPr marL="114300" indent="0">
              <a:buNone/>
            </a:pPr>
            <a:r>
              <a:rPr lang="en-AU" sz="2400" dirty="0"/>
              <a:t>The next step of Biological organisation is </a:t>
            </a:r>
            <a:r>
              <a:rPr lang="en-AU" sz="2400" b="1" dirty="0"/>
              <a:t>organs. </a:t>
            </a:r>
          </a:p>
          <a:p>
            <a:pPr marL="114300" indent="0">
              <a:buNone/>
            </a:pPr>
            <a:endParaRPr lang="en-AU" sz="2400" b="1" dirty="0"/>
          </a:p>
          <a:p>
            <a:pPr marL="114300" indent="0">
              <a:buNone/>
            </a:pPr>
            <a:r>
              <a:rPr lang="en-AU" sz="2400" dirty="0"/>
              <a:t>These are two or more tissues that work together to perform the same job.</a:t>
            </a:r>
            <a:endParaRPr lang="en-US" sz="2400" dirty="0"/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4" name="Picture 2" descr="ToxTutor - Organ Systems and Organs">
            <a:extLst>
              <a:ext uri="{FF2B5EF4-FFF2-40B4-BE49-F238E27FC236}">
                <a16:creationId xmlns:a16="http://schemas.microsoft.com/office/drawing/2014/main" id="{0704ECB0-E791-4423-9469-F0A180AB0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770" y="1190918"/>
            <a:ext cx="4152620" cy="362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3181D57-EBB8-414E-80F5-0615A6C776EF}"/>
              </a:ext>
            </a:extLst>
          </p:cNvPr>
          <p:cNvCxnSpPr/>
          <p:nvPr/>
        </p:nvCxnSpPr>
        <p:spPr>
          <a:xfrm>
            <a:off x="4368018" y="3165231"/>
            <a:ext cx="162481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774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3D0D041-6B66-4F1E-BC86-4E47B0C11C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sz="1800" dirty="0"/>
              <a:t>W</a:t>
            </a:r>
            <a:r>
              <a:rPr lang="en-US" sz="1800" dirty="0"/>
              <a:t>e will be able to describe the relationship between organelles, cells, tissues, organs and systems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669C0D-3998-4CDF-9AF0-AE77292DBCC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2550" y="852700"/>
            <a:ext cx="5011222" cy="4065600"/>
          </a:xfrm>
        </p:spPr>
        <p:txBody>
          <a:bodyPr/>
          <a:lstStyle/>
          <a:p>
            <a:pPr marL="114300" indent="0">
              <a:buNone/>
            </a:pPr>
            <a:r>
              <a:rPr lang="en-AU" sz="2200" b="1" dirty="0"/>
              <a:t>Brainstorm</a:t>
            </a:r>
          </a:p>
          <a:p>
            <a:pPr marL="114300" indent="0">
              <a:buNone/>
            </a:pPr>
            <a:endParaRPr lang="en-AU" sz="2200" b="1" dirty="0"/>
          </a:p>
          <a:p>
            <a:pPr marL="114300" indent="0">
              <a:buNone/>
            </a:pPr>
            <a:r>
              <a:rPr lang="en-AU" sz="2200" dirty="0"/>
              <a:t>Can you think of as many organs in the human body as possible.</a:t>
            </a:r>
          </a:p>
          <a:p>
            <a:pPr marL="114300" indent="0">
              <a:buNone/>
            </a:pPr>
            <a:endParaRPr lang="en-AU" sz="2200" dirty="0"/>
          </a:p>
          <a:p>
            <a:pPr marL="114300" indent="0">
              <a:buNone/>
            </a:pPr>
            <a:r>
              <a:rPr lang="en-AU" sz="2200" b="1" dirty="0"/>
              <a:t>Hint: There are 78!</a:t>
            </a:r>
            <a:endParaRPr lang="en-US" sz="2200" b="1" dirty="0"/>
          </a:p>
        </p:txBody>
      </p:sp>
      <p:pic>
        <p:nvPicPr>
          <p:cNvPr id="6146" name="Picture 2" descr="How many organs are there in the human body? - Quora">
            <a:extLst>
              <a:ext uri="{FF2B5EF4-FFF2-40B4-BE49-F238E27FC236}">
                <a16:creationId xmlns:a16="http://schemas.microsoft.com/office/drawing/2014/main" id="{8A66B386-347E-46DF-9A6B-272614B08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289" y="978448"/>
            <a:ext cx="2932386" cy="381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923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BF66FCE-A757-4044-A70C-4BAFF5A8D9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sz="1800" dirty="0"/>
              <a:t>W</a:t>
            </a:r>
            <a:r>
              <a:rPr lang="en-US" sz="1800" dirty="0"/>
              <a:t>e will be able to describe the relationship between organelles, cells, tissues, organs and systems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236A0-376F-42A1-A37E-CE3E6958FAC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2551" y="852700"/>
            <a:ext cx="3815468" cy="4065600"/>
          </a:xfrm>
        </p:spPr>
        <p:txBody>
          <a:bodyPr/>
          <a:lstStyle/>
          <a:p>
            <a:pPr marL="114300" indent="0">
              <a:buNone/>
            </a:pPr>
            <a:r>
              <a:rPr lang="en-AU" sz="2400" dirty="0"/>
              <a:t>The next step of Biological organisation is </a:t>
            </a:r>
            <a:r>
              <a:rPr lang="en-AU" sz="2400" b="1" dirty="0"/>
              <a:t>Organ systems. </a:t>
            </a:r>
          </a:p>
          <a:p>
            <a:pPr marL="114300" indent="0">
              <a:buNone/>
            </a:pPr>
            <a:endParaRPr lang="en-AU" sz="2400" b="1" dirty="0"/>
          </a:p>
          <a:p>
            <a:pPr marL="114300" indent="0">
              <a:buNone/>
            </a:pPr>
            <a:r>
              <a:rPr lang="en-AU" sz="2400" dirty="0"/>
              <a:t>These are groups of organs that work together to carry out a complex overall function.</a:t>
            </a:r>
            <a:endParaRPr lang="en-US" sz="2400" dirty="0"/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4" name="Picture 2" descr="ToxTutor - Organ Systems and Organs">
            <a:extLst>
              <a:ext uri="{FF2B5EF4-FFF2-40B4-BE49-F238E27FC236}">
                <a16:creationId xmlns:a16="http://schemas.microsoft.com/office/drawing/2014/main" id="{0704ECB0-E791-4423-9469-F0A180AB0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770" y="1190918"/>
            <a:ext cx="4152620" cy="362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3181D57-EBB8-414E-80F5-0615A6C776EF}"/>
              </a:ext>
            </a:extLst>
          </p:cNvPr>
          <p:cNvCxnSpPr/>
          <p:nvPr/>
        </p:nvCxnSpPr>
        <p:spPr>
          <a:xfrm>
            <a:off x="4368018" y="3165231"/>
            <a:ext cx="162481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219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E5B3BE8-0221-491F-A546-E004DFAE87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sz="1800" dirty="0"/>
              <a:t>W</a:t>
            </a:r>
            <a:r>
              <a:rPr lang="en-US" sz="1800" dirty="0"/>
              <a:t>e will be able to describe the relationship between organelles, cells, tissues, organs and systems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3ABEBB-D39A-4E25-8620-DFE35D80676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AU" sz="2400" dirty="0"/>
              <a:t>There are 12 organ systems in the human body.</a:t>
            </a:r>
          </a:p>
          <a:p>
            <a:pPr marL="114300" indent="0">
              <a:buNone/>
            </a:pPr>
            <a:endParaRPr lang="en-AU" sz="2400" dirty="0"/>
          </a:p>
          <a:p>
            <a:pPr marL="114300" indent="0">
              <a:buNone/>
            </a:pPr>
            <a:r>
              <a:rPr lang="en-US" sz="2400" dirty="0"/>
              <a:t>Skeletal			circulatory</a:t>
            </a:r>
          </a:p>
          <a:p>
            <a:pPr marL="114300" indent="0">
              <a:buNone/>
            </a:pPr>
            <a:r>
              <a:rPr lang="en-US" sz="2400" dirty="0"/>
              <a:t>Nervous			excretory</a:t>
            </a:r>
          </a:p>
          <a:p>
            <a:pPr marL="114300" indent="0">
              <a:buNone/>
            </a:pPr>
            <a:r>
              <a:rPr lang="en-US" sz="2400" dirty="0"/>
              <a:t>Muscular			Reproductive</a:t>
            </a:r>
          </a:p>
          <a:p>
            <a:pPr marL="114300" indent="0">
              <a:buNone/>
            </a:pPr>
            <a:r>
              <a:rPr lang="en-US" sz="2400" dirty="0"/>
              <a:t>Respiratory			Digestive</a:t>
            </a:r>
          </a:p>
          <a:p>
            <a:pPr marL="114300" indent="0">
              <a:buNone/>
            </a:pPr>
            <a:r>
              <a:rPr lang="en-US" sz="2400" dirty="0"/>
              <a:t>Endocrine</a:t>
            </a:r>
          </a:p>
          <a:p>
            <a:pPr marL="114300" indent="0">
              <a:buNone/>
            </a:pPr>
            <a:r>
              <a:rPr lang="en-US" sz="2400" dirty="0"/>
              <a:t>Immune	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8602129-0B3B-43A4-9E22-6C91662B6016}"/>
              </a:ext>
            </a:extLst>
          </p:cNvPr>
          <p:cNvCxnSpPr/>
          <p:nvPr/>
        </p:nvCxnSpPr>
        <p:spPr>
          <a:xfrm flipH="1">
            <a:off x="2708031" y="3685735"/>
            <a:ext cx="104100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29F2E0-38E5-42B6-875B-E2FDFCF2A195}"/>
              </a:ext>
            </a:extLst>
          </p:cNvPr>
          <p:cNvCxnSpPr/>
          <p:nvPr/>
        </p:nvCxnSpPr>
        <p:spPr>
          <a:xfrm flipH="1">
            <a:off x="5821680" y="3685735"/>
            <a:ext cx="104100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7727E1-7A18-4069-9C72-99F5F07D3758}"/>
              </a:ext>
            </a:extLst>
          </p:cNvPr>
          <p:cNvCxnSpPr/>
          <p:nvPr/>
        </p:nvCxnSpPr>
        <p:spPr>
          <a:xfrm flipH="1">
            <a:off x="6494585" y="3226190"/>
            <a:ext cx="104100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F66197-AD18-473D-816D-E5F6A9A77F8A}"/>
              </a:ext>
            </a:extLst>
          </p:cNvPr>
          <p:cNvCxnSpPr/>
          <p:nvPr/>
        </p:nvCxnSpPr>
        <p:spPr>
          <a:xfrm flipH="1">
            <a:off x="5974080" y="2874498"/>
            <a:ext cx="104100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73ABE1-F94B-4ED7-A555-8B45C02989EF}"/>
              </a:ext>
            </a:extLst>
          </p:cNvPr>
          <p:cNvCxnSpPr/>
          <p:nvPr/>
        </p:nvCxnSpPr>
        <p:spPr>
          <a:xfrm flipH="1">
            <a:off x="5972537" y="2396197"/>
            <a:ext cx="104100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0C7372-B8D2-4B83-BB35-883D143C2737}"/>
              </a:ext>
            </a:extLst>
          </p:cNvPr>
          <p:cNvCxnSpPr/>
          <p:nvPr/>
        </p:nvCxnSpPr>
        <p:spPr>
          <a:xfrm flipH="1">
            <a:off x="2487637" y="3303563"/>
            <a:ext cx="104100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286B9D-9F20-4EB5-9C48-022A1FB96C8C}"/>
              </a:ext>
            </a:extLst>
          </p:cNvPr>
          <p:cNvCxnSpPr/>
          <p:nvPr/>
        </p:nvCxnSpPr>
        <p:spPr>
          <a:xfrm flipH="1">
            <a:off x="2187526" y="2396197"/>
            <a:ext cx="104100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6F70579-7601-46B6-B12C-53A8D6A5D0CD}"/>
              </a:ext>
            </a:extLst>
          </p:cNvPr>
          <p:cNvSpPr txBox="1"/>
          <p:nvPr/>
        </p:nvSpPr>
        <p:spPr>
          <a:xfrm>
            <a:off x="2414729" y="1782467"/>
            <a:ext cx="3144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This year</a:t>
            </a:r>
            <a:endParaRPr lang="en-US" sz="1800" b="1" dirty="0">
              <a:solidFill>
                <a:srgbClr val="FFC000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9C7548-F057-43CC-839C-39940C6DCB84}"/>
              </a:ext>
            </a:extLst>
          </p:cNvPr>
          <p:cNvCxnSpPr/>
          <p:nvPr/>
        </p:nvCxnSpPr>
        <p:spPr>
          <a:xfrm flipH="1">
            <a:off x="2187526" y="2874498"/>
            <a:ext cx="13536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15E841-C8A3-4C00-82A4-9D505C109007}"/>
              </a:ext>
            </a:extLst>
          </p:cNvPr>
          <p:cNvCxnSpPr/>
          <p:nvPr/>
        </p:nvCxnSpPr>
        <p:spPr>
          <a:xfrm flipH="1">
            <a:off x="2426676" y="4136683"/>
            <a:ext cx="13536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39AD237-8D97-4064-BA07-7A8C71CC5A43}"/>
              </a:ext>
            </a:extLst>
          </p:cNvPr>
          <p:cNvCxnSpPr/>
          <p:nvPr/>
        </p:nvCxnSpPr>
        <p:spPr>
          <a:xfrm flipH="1">
            <a:off x="2285755" y="4519636"/>
            <a:ext cx="13536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8C11BFA-72A4-437E-B895-FF9EB41128D1}"/>
              </a:ext>
            </a:extLst>
          </p:cNvPr>
          <p:cNvSpPr txBox="1"/>
          <p:nvPr/>
        </p:nvSpPr>
        <p:spPr>
          <a:xfrm>
            <a:off x="4920976" y="1774350"/>
            <a:ext cx="3144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00" b="1" dirty="0">
                <a:solidFill>
                  <a:srgbClr val="019D8B"/>
                </a:solidFill>
                <a:latin typeface="Century Gothic" panose="020B0502020202020204" pitchFamily="34" charset="0"/>
              </a:rPr>
              <a:t>Next year</a:t>
            </a:r>
            <a:endParaRPr lang="en-US" sz="1800" b="1" dirty="0">
              <a:solidFill>
                <a:srgbClr val="019D8B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18" name="Google Shape;78;p12">
            <a:extLst>
              <a:ext uri="{FF2B5EF4-FFF2-40B4-BE49-F238E27FC236}">
                <a16:creationId xmlns:a16="http://schemas.microsoft.com/office/drawing/2014/main" id="{E0FF18F4-7ED9-4349-8A0E-4BD786A940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9949196"/>
              </p:ext>
            </p:extLst>
          </p:nvPr>
        </p:nvGraphicFramePr>
        <p:xfrm>
          <a:off x="6799666" y="201360"/>
          <a:ext cx="2134475" cy="181350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 u="none" strike="noStrike" cap="none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entury Gothic" panose="020B0502020202020204" pitchFamily="34" charset="0"/>
                        </a:rPr>
                        <a:t>Muscular and skeletal system won’t be covered in too much depth as it crosses over with health.</a:t>
                      </a:r>
                    </a:p>
                    <a:p>
                      <a:endParaRPr lang="en-US" sz="1400" dirty="0">
                        <a:latin typeface="Century Gothic" panose="020B05020202020202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801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2273556-6AD9-4344-B5B5-CE28A2116C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sz="1800" dirty="0"/>
              <a:t>W</a:t>
            </a:r>
            <a:r>
              <a:rPr lang="en-US" sz="1800" dirty="0"/>
              <a:t>e will be able to describe the relationship between organelles, cells, tissues, organs and systems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2B4C47-7B47-45F3-BBFB-9EBD641A220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AU" b="1" dirty="0"/>
              <a:t>Match the image and the label</a:t>
            </a:r>
            <a:endParaRPr lang="en-US" b="1" dirty="0"/>
          </a:p>
        </p:txBody>
      </p:sp>
      <p:graphicFrame>
        <p:nvGraphicFramePr>
          <p:cNvPr id="4" name="Google Shape;78;p12">
            <a:extLst>
              <a:ext uri="{FF2B5EF4-FFF2-40B4-BE49-F238E27FC236}">
                <a16:creationId xmlns:a16="http://schemas.microsoft.com/office/drawing/2014/main" id="{428FAD68-E59E-4343-888F-6C0E750BC6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0496807"/>
              </p:ext>
            </p:extLst>
          </p:nvPr>
        </p:nvGraphicFramePr>
        <p:xfrm>
          <a:off x="6914025" y="134020"/>
          <a:ext cx="2134475" cy="96006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 u="none" strike="noStrike" cap="none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entury Gothic" panose="020B0502020202020204" pitchFamily="34" charset="0"/>
                        </a:rPr>
                        <a:t>Scaffolding for students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194" name="Picture 2" descr="Skeletal System – Labeled Diagrams of the Human Skeleton">
            <a:extLst>
              <a:ext uri="{FF2B5EF4-FFF2-40B4-BE49-F238E27FC236}">
                <a16:creationId xmlns:a16="http://schemas.microsoft.com/office/drawing/2014/main" id="{B817D56F-2F99-46D8-B547-9DE393AEC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65" y="1181685"/>
            <a:ext cx="1280056" cy="175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Muscular System - Muscles of the Human Body">
            <a:extLst>
              <a:ext uri="{FF2B5EF4-FFF2-40B4-BE49-F238E27FC236}">
                <a16:creationId xmlns:a16="http://schemas.microsoft.com/office/drawing/2014/main" id="{8B73E064-F16E-4071-B333-8CD2BABA7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182" y="1181686"/>
            <a:ext cx="1280056" cy="175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Respiratory System: How We Breathe">
            <a:extLst>
              <a:ext uri="{FF2B5EF4-FFF2-40B4-BE49-F238E27FC236}">
                <a16:creationId xmlns:a16="http://schemas.microsoft.com/office/drawing/2014/main" id="{CC7B6DD0-1AA6-40CD-BF7F-D65E3BE4C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999" y="1277651"/>
            <a:ext cx="2212799" cy="155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Medical scribe Course Online - Circulatory System">
            <a:extLst>
              <a:ext uri="{FF2B5EF4-FFF2-40B4-BE49-F238E27FC236}">
                <a16:creationId xmlns:a16="http://schemas.microsoft.com/office/drawing/2014/main" id="{8932BE74-CD94-4B62-8A29-1F818F912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257" y="2839653"/>
            <a:ext cx="1042328" cy="208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Reproductive Health">
            <a:extLst>
              <a:ext uri="{FF2B5EF4-FFF2-40B4-BE49-F238E27FC236}">
                <a16:creationId xmlns:a16="http://schemas.microsoft.com/office/drawing/2014/main" id="{48E82746-A8D7-4DEC-96AF-926EBD977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263" y="3443315"/>
            <a:ext cx="2496583" cy="124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Excretory System - Key Stage Wiki">
            <a:extLst>
              <a:ext uri="{FF2B5EF4-FFF2-40B4-BE49-F238E27FC236}">
                <a16:creationId xmlns:a16="http://schemas.microsoft.com/office/drawing/2014/main" id="{6EEDC51B-6190-47FE-9955-48069D634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731" y="1420380"/>
            <a:ext cx="2456821" cy="141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Definition of gastrointestinal system - NCI Dictionary of Cancer Terms -  National Cancer Institute">
            <a:extLst>
              <a:ext uri="{FF2B5EF4-FFF2-40B4-BE49-F238E27FC236}">
                <a16:creationId xmlns:a16="http://schemas.microsoft.com/office/drawing/2014/main" id="{C744149E-E783-44A6-B558-51255B7A8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785" y="2862398"/>
            <a:ext cx="1797850" cy="214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821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AC40A7F-FE7A-41F6-8B38-89A96E477B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sz="1800" dirty="0"/>
              <a:t>W</a:t>
            </a:r>
            <a:r>
              <a:rPr lang="en-US" sz="1800"/>
              <a:t>e will be able to describe the relationship between organelles, cells, tissues, organs and systems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1067D-71A0-4450-A2B5-C2BB668200E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AU" b="1" dirty="0"/>
              <a:t>Questions</a:t>
            </a:r>
          </a:p>
          <a:p>
            <a:pPr marL="114300" indent="0">
              <a:buNone/>
            </a:pPr>
            <a:endParaRPr lang="en-AU" b="1" dirty="0"/>
          </a:p>
          <a:p>
            <a:pPr>
              <a:buAutoNum type="arabicParenR"/>
            </a:pPr>
            <a:r>
              <a:rPr lang="en-AU" dirty="0"/>
              <a:t>Name the four different tissue types</a:t>
            </a:r>
          </a:p>
          <a:p>
            <a:pPr>
              <a:buAutoNum type="arabicParenR"/>
            </a:pPr>
            <a:r>
              <a:rPr lang="en-AU" dirty="0"/>
              <a:t>Name (4) different types of cells</a:t>
            </a:r>
          </a:p>
          <a:p>
            <a:pPr>
              <a:buAutoNum type="arabicParenR"/>
            </a:pPr>
            <a:r>
              <a:rPr lang="en-AU" dirty="0"/>
              <a:t>Explain the relationship between organs and tissues</a:t>
            </a:r>
          </a:p>
          <a:p>
            <a:pPr>
              <a:buAutoNum type="arabicParenR"/>
            </a:pPr>
            <a:r>
              <a:rPr lang="en-AU" dirty="0"/>
              <a:t>Identify which organs are involved in the circulatory system</a:t>
            </a:r>
          </a:p>
          <a:p>
            <a:pPr>
              <a:buAutoNum type="arabicParenR"/>
            </a:pPr>
            <a:r>
              <a:rPr lang="en-AU" dirty="0"/>
              <a:t>Identify the organs in the digestive system</a:t>
            </a:r>
          </a:p>
          <a:p>
            <a:pPr>
              <a:buAutoNum type="arabicParenR"/>
            </a:pPr>
            <a:r>
              <a:rPr lang="en-AU" dirty="0"/>
              <a:t>Describe which organ systems may work together</a:t>
            </a:r>
          </a:p>
          <a:p>
            <a:pPr>
              <a:buAutoNum type="arabicParenR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00619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AU" baseline="30000" dirty="0"/>
              <a:t>I can put the biological levels of organisation in order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AU" baseline="300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AU" baseline="30000" dirty="0"/>
              <a:t>I can list different organs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AU" baseline="300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AU" baseline="30000" dirty="0"/>
              <a:t>I can list different organ systems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AU" baseline="300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AU" baseline="30000" dirty="0"/>
              <a:t>I can list different tissue types</a:t>
            </a:r>
          </a:p>
        </p:txBody>
      </p:sp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532074" y="477525"/>
            <a:ext cx="5198099" cy="18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AU" sz="2400" dirty="0"/>
              <a:t>W</a:t>
            </a:r>
            <a:r>
              <a:rPr lang="en-US" sz="2400" dirty="0"/>
              <a:t>e will be able to describe the relationship between organelles, cells, tissues, organs and systems</a:t>
            </a:r>
          </a:p>
        </p:txBody>
      </p:sp>
      <p:graphicFrame>
        <p:nvGraphicFramePr>
          <p:cNvPr id="79" name="Google Shape;79;p12"/>
          <p:cNvGraphicFramePr/>
          <p:nvPr/>
        </p:nvGraphicFramePr>
        <p:xfrm>
          <a:off x="7603350" y="2294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 u="none" strike="noStrike" cap="none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0" name="Google Shape;80;p12"/>
          <p:cNvGraphicFramePr/>
          <p:nvPr/>
        </p:nvGraphicFramePr>
        <p:xfrm>
          <a:off x="7603350" y="7389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 u="none" strike="noStrike" cap="none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7569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8DF345-AE99-4293-856A-8D64FE57F2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AU" sz="3000" dirty="0"/>
              <a:t>Which is which cell?</a:t>
            </a:r>
            <a:endParaRPr lang="en-US" sz="3000" dirty="0"/>
          </a:p>
        </p:txBody>
      </p:sp>
      <p:pic>
        <p:nvPicPr>
          <p:cNvPr id="1026" name="Picture 2" descr="Plant cell - Simple English Wikipedia, the free encyclopedia">
            <a:extLst>
              <a:ext uri="{FF2B5EF4-FFF2-40B4-BE49-F238E27FC236}">
                <a16:creationId xmlns:a16="http://schemas.microsoft.com/office/drawing/2014/main" id="{7FA8F27F-C732-407F-B5A0-9D7A2FC17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67" y="1533379"/>
            <a:ext cx="4002913" cy="294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Learning Zone: The Living Animal">
            <a:extLst>
              <a:ext uri="{FF2B5EF4-FFF2-40B4-BE49-F238E27FC236}">
                <a16:creationId xmlns:a16="http://schemas.microsoft.com/office/drawing/2014/main" id="{F90E9156-83F2-4612-894C-E751EE78F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94346"/>
            <a:ext cx="4169019" cy="202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547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780945-562D-4597-8204-850CE6AE57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AU" dirty="0"/>
              <a:t>Match the term to the part of the cell</a:t>
            </a:r>
            <a:endParaRPr lang="en-US" dirty="0"/>
          </a:p>
        </p:txBody>
      </p:sp>
      <p:pic>
        <p:nvPicPr>
          <p:cNvPr id="2050" name="Picture 2" descr="What is a cell? | Animal cell project, Cells project, Human cell structure">
            <a:extLst>
              <a:ext uri="{FF2B5EF4-FFF2-40B4-BE49-F238E27FC236}">
                <a16:creationId xmlns:a16="http://schemas.microsoft.com/office/drawing/2014/main" id="{CB8EB0DC-6BA7-4DD2-A376-F5A2DBE3A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52" y="1315328"/>
            <a:ext cx="4040048" cy="349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A4926A-4EAC-4AB1-945C-2851BAAF9E19}"/>
              </a:ext>
            </a:extLst>
          </p:cNvPr>
          <p:cNvSpPr/>
          <p:nvPr/>
        </p:nvSpPr>
        <p:spPr>
          <a:xfrm>
            <a:off x="1948375" y="1484142"/>
            <a:ext cx="1033976" cy="239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61D306-3D38-4E3B-A379-4DF74B79A244}"/>
              </a:ext>
            </a:extLst>
          </p:cNvPr>
          <p:cNvSpPr/>
          <p:nvPr/>
        </p:nvSpPr>
        <p:spPr>
          <a:xfrm>
            <a:off x="3922541" y="3034356"/>
            <a:ext cx="1033976" cy="239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4E8699-AAE1-46EB-8F40-A7F5CB319EA6}"/>
              </a:ext>
            </a:extLst>
          </p:cNvPr>
          <p:cNvSpPr/>
          <p:nvPr/>
        </p:nvSpPr>
        <p:spPr>
          <a:xfrm>
            <a:off x="3134750" y="2171114"/>
            <a:ext cx="1033976" cy="239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346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4A2181-EBD3-4A03-B0FC-98AC8391E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Plant Cell - The Definitive Guide | Biology Dictionary">
            <a:extLst>
              <a:ext uri="{FF2B5EF4-FFF2-40B4-BE49-F238E27FC236}">
                <a16:creationId xmlns:a16="http://schemas.microsoft.com/office/drawing/2014/main" id="{949FBB65-44E9-4751-BFDC-F835DF0A1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834" y="1147934"/>
            <a:ext cx="6304331" cy="342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C40C925-1D87-4C68-A8FD-96D31359EA9B}"/>
              </a:ext>
            </a:extLst>
          </p:cNvPr>
          <p:cNvSpPr/>
          <p:nvPr/>
        </p:nvSpPr>
        <p:spPr>
          <a:xfrm>
            <a:off x="1603717" y="1927274"/>
            <a:ext cx="766689" cy="281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D1D7F3-5BF1-4B53-B7F8-41FFD7634CC1}"/>
              </a:ext>
            </a:extLst>
          </p:cNvPr>
          <p:cNvSpPr/>
          <p:nvPr/>
        </p:nvSpPr>
        <p:spPr>
          <a:xfrm>
            <a:off x="1603716" y="2431073"/>
            <a:ext cx="766689" cy="281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29F6F-5029-4318-B108-8ED5DE396FA8}"/>
              </a:ext>
            </a:extLst>
          </p:cNvPr>
          <p:cNvSpPr/>
          <p:nvPr/>
        </p:nvSpPr>
        <p:spPr>
          <a:xfrm>
            <a:off x="6644640" y="1735015"/>
            <a:ext cx="1079525" cy="27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5CD543-D089-4F2A-AD04-D287A8B7D49F}"/>
              </a:ext>
            </a:extLst>
          </p:cNvPr>
          <p:cNvSpPr/>
          <p:nvPr/>
        </p:nvSpPr>
        <p:spPr>
          <a:xfrm>
            <a:off x="6644640" y="3131821"/>
            <a:ext cx="766689" cy="281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45339D-B172-448D-A694-0E392231DBE5}"/>
              </a:ext>
            </a:extLst>
          </p:cNvPr>
          <p:cNvSpPr/>
          <p:nvPr/>
        </p:nvSpPr>
        <p:spPr>
          <a:xfrm>
            <a:off x="6644640" y="2778535"/>
            <a:ext cx="1008185" cy="281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36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AE741B-BDEC-4F16-A0C3-1BE33BC43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9450" y="566200"/>
            <a:ext cx="3285775" cy="4097100"/>
          </a:xfrm>
        </p:spPr>
        <p:txBody>
          <a:bodyPr/>
          <a:lstStyle/>
          <a:p>
            <a:pPr marL="114300" indent="0">
              <a:buNone/>
            </a:pPr>
            <a:r>
              <a:rPr lang="en-AU" dirty="0"/>
              <a:t>Match the term and the definition</a:t>
            </a:r>
          </a:p>
          <a:p>
            <a:pPr marL="114300" indent="0">
              <a:buNone/>
            </a:pPr>
            <a:endParaRPr lang="en-AU" dirty="0"/>
          </a:p>
          <a:p>
            <a:pPr marL="114300" indent="0">
              <a:buNone/>
            </a:pPr>
            <a:r>
              <a:rPr lang="en-AU" dirty="0"/>
              <a:t>Nucleus</a:t>
            </a:r>
          </a:p>
          <a:p>
            <a:pPr marL="114300" indent="0">
              <a:buNone/>
            </a:pPr>
            <a:endParaRPr lang="en-AU" dirty="0"/>
          </a:p>
          <a:p>
            <a:pPr marL="114300" indent="0">
              <a:buNone/>
            </a:pPr>
            <a:r>
              <a:rPr lang="en-AU" dirty="0"/>
              <a:t>Golgi apparatus</a:t>
            </a:r>
          </a:p>
          <a:p>
            <a:pPr marL="114300" indent="0">
              <a:buNone/>
            </a:pPr>
            <a:endParaRPr lang="en-AU" dirty="0"/>
          </a:p>
          <a:p>
            <a:pPr marL="114300" indent="0">
              <a:buNone/>
            </a:pPr>
            <a:r>
              <a:rPr lang="en-AU" dirty="0"/>
              <a:t>Ribosome</a:t>
            </a:r>
          </a:p>
          <a:p>
            <a:pPr marL="114300" indent="0">
              <a:buNone/>
            </a:pPr>
            <a:endParaRPr lang="en-AU" dirty="0"/>
          </a:p>
          <a:p>
            <a:pPr marL="114300" indent="0">
              <a:buNone/>
            </a:pPr>
            <a:r>
              <a:rPr lang="en-AU" dirty="0"/>
              <a:t>Chloroplast</a:t>
            </a:r>
          </a:p>
          <a:p>
            <a:pPr marL="114300" indent="0">
              <a:buNone/>
            </a:pPr>
            <a:endParaRPr lang="en-AU" dirty="0"/>
          </a:p>
          <a:p>
            <a:pPr marL="114300" indent="0">
              <a:buNone/>
            </a:pPr>
            <a:r>
              <a:rPr lang="en-AU" dirty="0"/>
              <a:t>Cell wall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6E3131-4E7B-4464-9451-4EB0BC6F2C5B}"/>
              </a:ext>
            </a:extLst>
          </p:cNvPr>
          <p:cNvSpPr txBox="1"/>
          <p:nvPr/>
        </p:nvSpPr>
        <p:spPr>
          <a:xfrm>
            <a:off x="4921349" y="4039402"/>
            <a:ext cx="3862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entury Gothic" panose="020B0502020202020204" pitchFamily="34" charset="0"/>
              </a:rPr>
              <a:t>Control centre of the cell that holds DNA, and regulates growth and metabolism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73F363-65A9-40B2-B7AC-7C341A7C95BB}"/>
              </a:ext>
            </a:extLst>
          </p:cNvPr>
          <p:cNvSpPr txBox="1"/>
          <p:nvPr/>
        </p:nvSpPr>
        <p:spPr>
          <a:xfrm>
            <a:off x="4921349" y="940191"/>
            <a:ext cx="3862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entury Gothic" panose="020B0502020202020204" pitchFamily="34" charset="0"/>
              </a:rPr>
              <a:t>Part of the cell that undergoes photosynthesis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20243C-42F0-484E-964B-DA2C27575E2E}"/>
              </a:ext>
            </a:extLst>
          </p:cNvPr>
          <p:cNvSpPr txBox="1"/>
          <p:nvPr/>
        </p:nvSpPr>
        <p:spPr>
          <a:xfrm>
            <a:off x="4921349" y="3280117"/>
            <a:ext cx="3862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entury Gothic" panose="020B0502020202020204" pitchFamily="34" charset="0"/>
              </a:rPr>
              <a:t>Packages, modifies and sends proteins around the cell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B119D7-F5F7-4198-A776-8B53DC9B07F8}"/>
              </a:ext>
            </a:extLst>
          </p:cNvPr>
          <p:cNvSpPr txBox="1"/>
          <p:nvPr/>
        </p:nvSpPr>
        <p:spPr>
          <a:xfrm>
            <a:off x="4921349" y="2520832"/>
            <a:ext cx="3862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entury Gothic" panose="020B0502020202020204" pitchFamily="34" charset="0"/>
              </a:rPr>
              <a:t>Creates proteins in this part of the cell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30AF5F-C475-4D1F-97F8-9456925F4F5D}"/>
              </a:ext>
            </a:extLst>
          </p:cNvPr>
          <p:cNvSpPr txBox="1"/>
          <p:nvPr/>
        </p:nvSpPr>
        <p:spPr>
          <a:xfrm>
            <a:off x="4921349" y="1676400"/>
            <a:ext cx="3862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entury Gothic" panose="020B0502020202020204" pitchFamily="34" charset="0"/>
              </a:rPr>
              <a:t>Provides structural support in a plant cell and controls shape</a:t>
            </a: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129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3FF31E-C316-4113-B536-5B5237A884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AU" dirty="0"/>
              <a:t>What are each of the stages in Mitosis</a:t>
            </a:r>
          </a:p>
          <a:p>
            <a:pPr marL="114300" indent="0">
              <a:buNone/>
            </a:pPr>
            <a:endParaRPr lang="en-AU" dirty="0"/>
          </a:p>
          <a:p>
            <a:pPr marL="114300" indent="0">
              <a:buNone/>
            </a:pPr>
            <a:endParaRPr lang="en-AU" dirty="0"/>
          </a:p>
          <a:p>
            <a:pPr marL="114300" indent="0">
              <a:buNone/>
            </a:pPr>
            <a:r>
              <a:rPr lang="en-AU" b="1" dirty="0"/>
              <a:t>I </a:t>
            </a:r>
          </a:p>
          <a:p>
            <a:pPr marL="114300" indent="0">
              <a:buNone/>
            </a:pPr>
            <a:r>
              <a:rPr lang="en-AU" b="1" dirty="0"/>
              <a:t>P </a:t>
            </a:r>
            <a:r>
              <a:rPr lang="en-AU" dirty="0"/>
              <a:t>lay</a:t>
            </a:r>
            <a:endParaRPr lang="en-AU" b="1" dirty="0"/>
          </a:p>
          <a:p>
            <a:pPr marL="114300" indent="0">
              <a:buNone/>
            </a:pPr>
            <a:r>
              <a:rPr lang="en-AU" b="1" dirty="0"/>
              <a:t>M </a:t>
            </a:r>
            <a:r>
              <a:rPr lang="en-AU" dirty="0" err="1"/>
              <a:t>inecraft</a:t>
            </a:r>
            <a:endParaRPr lang="en-AU" b="1" dirty="0"/>
          </a:p>
          <a:p>
            <a:pPr marL="114300" indent="0">
              <a:buNone/>
            </a:pPr>
            <a:r>
              <a:rPr lang="en-AU" b="1" dirty="0"/>
              <a:t>A </a:t>
            </a:r>
            <a:r>
              <a:rPr lang="en-AU" dirty="0"/>
              <a:t>t</a:t>
            </a:r>
            <a:endParaRPr lang="en-AU" b="1" dirty="0"/>
          </a:p>
          <a:p>
            <a:pPr marL="114300" indent="0">
              <a:buNone/>
            </a:pPr>
            <a:r>
              <a:rPr lang="en-AU" b="1" dirty="0"/>
              <a:t>T </a:t>
            </a:r>
            <a:r>
              <a:rPr lang="en-AU" dirty="0"/>
              <a:t>he</a:t>
            </a:r>
            <a:endParaRPr lang="en-AU" b="1" dirty="0"/>
          </a:p>
          <a:p>
            <a:pPr marL="114300" indent="0">
              <a:buNone/>
            </a:pPr>
            <a:r>
              <a:rPr lang="en-AU" b="1" dirty="0"/>
              <a:t>C </a:t>
            </a:r>
            <a:r>
              <a:rPr lang="en-AU" dirty="0"/>
              <a:t>rib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29857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FC8DA5-CD18-4FC8-BF58-2C5E72BBD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AU" dirty="0"/>
              <a:t>Which stage of mitosis is this?</a:t>
            </a:r>
            <a:endParaRPr lang="en-US" dirty="0"/>
          </a:p>
        </p:txBody>
      </p:sp>
      <p:pic>
        <p:nvPicPr>
          <p:cNvPr id="3" name="Picture 2" descr="Prophase Mitosis Illustration - Twinkl">
            <a:extLst>
              <a:ext uri="{FF2B5EF4-FFF2-40B4-BE49-F238E27FC236}">
                <a16:creationId xmlns:a16="http://schemas.microsoft.com/office/drawing/2014/main" id="{A6DF39C0-DFC5-4D5B-BE55-08021C570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705" y="2012560"/>
            <a:ext cx="3809267" cy="1904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019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FC8DA5-CD18-4FC8-BF58-2C5E72BBD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AU" dirty="0"/>
              <a:t>Which stage of mitosis is this?</a:t>
            </a:r>
            <a:endParaRPr lang="en-US" dirty="0"/>
          </a:p>
        </p:txBody>
      </p:sp>
      <p:pic>
        <p:nvPicPr>
          <p:cNvPr id="4" name="Picture 2" descr="Anaphase I Meiosis Illustration - Twinkl">
            <a:extLst>
              <a:ext uri="{FF2B5EF4-FFF2-40B4-BE49-F238E27FC236}">
                <a16:creationId xmlns:a16="http://schemas.microsoft.com/office/drawing/2014/main" id="{75E732F3-BEAD-4871-A711-CBE1912B9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151" y="1697575"/>
            <a:ext cx="600075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43904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E537B60B-C924-CB46-990A-730EC40F8177}" vid="{CB89637F-0F8C-4540-8136-D7886A0EAE8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6" ma:contentTypeDescription="Create a new document." ma:contentTypeScope="" ma:versionID="02697e3214b2f55142a2e7b89ba6de54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67be6965022b95aa9d7585358a9bb7fc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8f659357-f805-491c-ad0b-5621b2de6466" xsi:nil="true"/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A5C3744-B867-4C6C-B171-A06B04DCD133}"/>
</file>

<file path=customXml/itemProps2.xml><?xml version="1.0" encoding="utf-8"?>
<ds:datastoreItem xmlns:ds="http://schemas.openxmlformats.org/officeDocument/2006/customXml" ds:itemID="{5216C105-D640-4362-ADE5-F9658919E2A9}"/>
</file>

<file path=customXml/itemProps3.xml><?xml version="1.0" encoding="utf-8"?>
<ds:datastoreItem xmlns:ds="http://schemas.openxmlformats.org/officeDocument/2006/customXml" ds:itemID="{2EAD3610-4599-48E7-B130-0F9F5EAE017D}"/>
</file>

<file path=docProps/app.xml><?xml version="1.0" encoding="utf-8"?>
<Properties xmlns="http://schemas.openxmlformats.org/officeDocument/2006/extended-properties" xmlns:vt="http://schemas.openxmlformats.org/officeDocument/2006/docPropsVTypes">
  <Template>EI template.pptx</Template>
  <TotalTime>303</TotalTime>
  <Words>934</Words>
  <Application>Microsoft Office PowerPoint</Application>
  <PresentationFormat>On-screen Show (16:9)</PresentationFormat>
  <Paragraphs>158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Century Gothic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will be able to describe the relationship between organelles, cells, tissues, organs and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will be able to describe the relationship between organelles, cells, tissues, organs and systems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WARD Leanne [Southern River College]</dc:creator>
  <cp:lastModifiedBy>WARD Leanne [Southern River College]</cp:lastModifiedBy>
  <cp:revision>10</cp:revision>
  <dcterms:created xsi:type="dcterms:W3CDTF">2021-05-05T07:45:03Z</dcterms:created>
  <dcterms:modified xsi:type="dcterms:W3CDTF">2021-05-05T12:48:31Z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xd_ProgID">
    <vt:lpwstr/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bool>false</vt:bool>
  </property>
</Properties>
</file>